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4" r:id="rId2"/>
    <p:sldId id="257" r:id="rId3"/>
    <p:sldId id="270" r:id="rId4"/>
    <p:sldId id="258" r:id="rId5"/>
    <p:sldId id="259" r:id="rId6"/>
    <p:sldId id="275" r:id="rId7"/>
    <p:sldId id="260" r:id="rId8"/>
    <p:sldId id="261" r:id="rId9"/>
    <p:sldId id="262" r:id="rId10"/>
    <p:sldId id="263" r:id="rId11"/>
    <p:sldId id="264" r:id="rId12"/>
    <p:sldId id="265" r:id="rId13"/>
    <p:sldId id="272" r:id="rId14"/>
    <p:sldId id="271" r:id="rId15"/>
    <p:sldId id="268" r:id="rId16"/>
    <p:sldId id="269" r:id="rId17"/>
    <p:sldId id="27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1253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03372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76739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368445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16517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072732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238325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86409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21122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13981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64890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50058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67042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46073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3801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5883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52883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44605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84CDD-151D-4A6A-B4F7-9CE0834B4935}" type="datetimeFigureOut">
              <a:rPr lang="vi-VN" smtClean="0"/>
              <a:t>13/05/2025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03B85-F7A0-4D11-BC1F-0259C0DA933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193462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AD674A-4FA0-03EC-38F3-4A2ED0986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4">
            <a:extLst>
              <a:ext uri="{FF2B5EF4-FFF2-40B4-BE49-F238E27FC236}">
                <a16:creationId xmlns:a16="http://schemas.microsoft.com/office/drawing/2014/main" id="{6C23F5EA-78E4-D327-7E81-E60F49F6EE76}"/>
              </a:ext>
            </a:extLst>
          </p:cNvPr>
          <p:cNvSpPr txBox="1"/>
          <p:nvPr/>
        </p:nvSpPr>
        <p:spPr>
          <a:xfrm>
            <a:off x="2009840" y="508786"/>
            <a:ext cx="3858526" cy="4329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96"/>
              </a:lnSpc>
              <a:spcBef>
                <a:spcPct val="0"/>
              </a:spcBef>
            </a:pPr>
            <a:r>
              <a:rPr lang="en-US" sz="2640" b="1" dirty="0" err="1">
                <a:solidFill>
                  <a:srgbClr val="F8F8F8"/>
                </a:solidFill>
                <a:latin typeface="Arial" panose="020B0604020202020204" pitchFamily="34" charset="0"/>
                <a:ea typeface="Asap Bold"/>
                <a:cs typeface="Arial" panose="020B0604020202020204" pitchFamily="34" charset="0"/>
                <a:sym typeface="Asap Bold"/>
              </a:rPr>
              <a:t>Đại</a:t>
            </a:r>
            <a:r>
              <a:rPr lang="en-US" sz="2640" b="1" dirty="0">
                <a:solidFill>
                  <a:srgbClr val="F8F8F8"/>
                </a:solidFill>
                <a:latin typeface="Arial" panose="020B0604020202020204" pitchFamily="34" charset="0"/>
                <a:ea typeface="Asap Bold"/>
                <a:cs typeface="Arial" panose="020B0604020202020204" pitchFamily="34" charset="0"/>
                <a:sym typeface="Asap Bold"/>
              </a:rPr>
              <a:t> </a:t>
            </a:r>
            <a:r>
              <a:rPr lang="en-US" sz="2640" b="1" dirty="0" err="1">
                <a:solidFill>
                  <a:srgbClr val="F8F8F8"/>
                </a:solidFill>
                <a:latin typeface="Arial" panose="020B0604020202020204" pitchFamily="34" charset="0"/>
                <a:ea typeface="Asap Bold"/>
                <a:cs typeface="Arial" panose="020B0604020202020204" pitchFamily="34" charset="0"/>
                <a:sym typeface="Asap Bold"/>
              </a:rPr>
              <a:t>học</a:t>
            </a:r>
            <a:r>
              <a:rPr lang="en-US" sz="2640" b="1" dirty="0">
                <a:solidFill>
                  <a:srgbClr val="F8F8F8"/>
                </a:solidFill>
                <a:latin typeface="Arial" panose="020B0604020202020204" pitchFamily="34" charset="0"/>
                <a:ea typeface="Asap Bold"/>
                <a:cs typeface="Arial" panose="020B0604020202020204" pitchFamily="34" charset="0"/>
                <a:sym typeface="Asap Bold"/>
              </a:rPr>
              <a:t> Bình Dương</a:t>
            </a:r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16B93334-8E38-A022-C329-B8E780442E8C}"/>
              </a:ext>
            </a:extLst>
          </p:cNvPr>
          <p:cNvSpPr/>
          <p:nvPr/>
        </p:nvSpPr>
        <p:spPr>
          <a:xfrm>
            <a:off x="0" y="0"/>
            <a:ext cx="1693457" cy="1693457"/>
          </a:xfrm>
          <a:custGeom>
            <a:avLst/>
            <a:gdLst/>
            <a:ahLst/>
            <a:cxnLst/>
            <a:rect l="l" t="t" r="r" b="b"/>
            <a:pathLst>
              <a:path w="2116821" h="2116821">
                <a:moveTo>
                  <a:pt x="0" y="0"/>
                </a:moveTo>
                <a:lnTo>
                  <a:pt x="2116822" y="0"/>
                </a:lnTo>
                <a:lnTo>
                  <a:pt x="2116822" y="2116821"/>
                </a:lnTo>
                <a:lnTo>
                  <a:pt x="0" y="21168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44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7C05B7B8-E02F-27EE-4824-C9E8E0239C22}"/>
              </a:ext>
            </a:extLst>
          </p:cNvPr>
          <p:cNvSpPr txBox="1"/>
          <p:nvPr/>
        </p:nvSpPr>
        <p:spPr>
          <a:xfrm>
            <a:off x="351100" y="3429000"/>
            <a:ext cx="6096000" cy="23419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04"/>
              </a:lnSpc>
            </a:pP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Thành </a:t>
            </a:r>
            <a:r>
              <a:rPr lang="en-US" sz="2800" dirty="0" err="1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viên</a:t>
            </a: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: </a:t>
            </a:r>
          </a:p>
          <a:p>
            <a:pPr>
              <a:lnSpc>
                <a:spcPts val="4704"/>
              </a:lnSpc>
            </a:pP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Nguyễn Long Thiên </a:t>
            </a:r>
            <a:r>
              <a:rPr lang="en-US" sz="2800" dirty="0" err="1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Thuận</a:t>
            </a: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 </a:t>
            </a:r>
          </a:p>
          <a:p>
            <a:pPr>
              <a:lnSpc>
                <a:spcPts val="4704"/>
              </a:lnSpc>
            </a:pP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Nguyễn Trong Hiếu</a:t>
            </a:r>
          </a:p>
          <a:p>
            <a:pPr>
              <a:lnSpc>
                <a:spcPts val="4704"/>
              </a:lnSpc>
            </a:pP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Nguyễn Hoàng Nhật Tân</a:t>
            </a:r>
          </a:p>
        </p:txBody>
      </p:sp>
      <p:sp>
        <p:nvSpPr>
          <p:cNvPr id="19" name="TextBox 7">
            <a:extLst>
              <a:ext uri="{FF2B5EF4-FFF2-40B4-BE49-F238E27FC236}">
                <a16:creationId xmlns:a16="http://schemas.microsoft.com/office/drawing/2014/main" id="{4437AC45-CC64-9113-B909-7332A5C312F3}"/>
              </a:ext>
            </a:extLst>
          </p:cNvPr>
          <p:cNvSpPr txBox="1"/>
          <p:nvPr/>
        </p:nvSpPr>
        <p:spPr>
          <a:xfrm>
            <a:off x="6562846" y="3429000"/>
            <a:ext cx="6623795" cy="2961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04"/>
              </a:lnSpc>
            </a:pPr>
            <a:r>
              <a:rPr lang="en-US" sz="2800" dirty="0" err="1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Giảng</a:t>
            </a: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 </a:t>
            </a:r>
            <a:r>
              <a:rPr lang="en-US" sz="2800" dirty="0" err="1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viên</a:t>
            </a: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 </a:t>
            </a:r>
            <a:r>
              <a:rPr lang="en-US" sz="2800" dirty="0" err="1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hướng</a:t>
            </a: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 </a:t>
            </a:r>
            <a:r>
              <a:rPr lang="en-US" sz="2800" dirty="0" err="1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dẫn</a:t>
            </a: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:</a:t>
            </a:r>
          </a:p>
          <a:p>
            <a:pPr>
              <a:lnSpc>
                <a:spcPts val="4704"/>
              </a:lnSpc>
            </a:pP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Nguyễn Thanh Sơn</a:t>
            </a:r>
          </a:p>
          <a:p>
            <a:pPr>
              <a:lnSpc>
                <a:spcPts val="4704"/>
              </a:lnSpc>
            </a:pP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Duong Anh Tuấn</a:t>
            </a:r>
          </a:p>
          <a:p>
            <a:pPr>
              <a:lnSpc>
                <a:spcPts val="4704"/>
              </a:lnSpc>
            </a:pPr>
            <a:r>
              <a:rPr lang="en-US" sz="2800" dirty="0" err="1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Hồ</a:t>
            </a: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 Ngọc </a:t>
            </a:r>
            <a:r>
              <a:rPr lang="en-US" sz="2800" dirty="0" err="1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Giàu</a:t>
            </a:r>
            <a:endParaRPr lang="en-US" sz="2800" dirty="0">
              <a:solidFill>
                <a:srgbClr val="F8F8F8"/>
              </a:solidFill>
              <a:latin typeface="Arial" panose="020B0604020202020204" pitchFamily="34" charset="0"/>
              <a:ea typeface="Asap"/>
              <a:cs typeface="Arial" panose="020B0604020202020204" pitchFamily="34" charset="0"/>
              <a:sym typeface="Asap"/>
            </a:endParaRPr>
          </a:p>
          <a:p>
            <a:pPr>
              <a:lnSpc>
                <a:spcPts val="4704"/>
              </a:lnSpc>
            </a:pPr>
            <a:r>
              <a:rPr lang="en-US" sz="2800" dirty="0">
                <a:solidFill>
                  <a:srgbClr val="F8F8F8"/>
                </a:solidFill>
                <a:latin typeface="Arial" panose="020B0604020202020204" pitchFamily="34" charset="0"/>
                <a:ea typeface="Asap"/>
                <a:cs typeface="Arial" panose="020B0604020202020204" pitchFamily="34" charset="0"/>
                <a:sym typeface="Asap"/>
              </a:rPr>
              <a:t>Nguyễn Hữu Quyền</a:t>
            </a: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1E7FED7A-6913-3E7D-9590-6222BE8203A3}"/>
              </a:ext>
            </a:extLst>
          </p:cNvPr>
          <p:cNvSpPr txBox="1"/>
          <p:nvPr/>
        </p:nvSpPr>
        <p:spPr>
          <a:xfrm>
            <a:off x="588375" y="1206424"/>
            <a:ext cx="11717451" cy="12463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646"/>
              </a:lnSpc>
            </a:pPr>
            <a:r>
              <a:rPr lang="en-US" sz="6600" b="1" dirty="0">
                <a:solidFill>
                  <a:srgbClr val="F8F8F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bin Bold"/>
              </a:rPr>
              <a:t>CHUYÊN ĐỀ 1</a:t>
            </a:r>
          </a:p>
        </p:txBody>
      </p:sp>
    </p:spTree>
    <p:extLst>
      <p:ext uri="{BB962C8B-B14F-4D97-AF65-F5344CB8AC3E}">
        <p14:creationId xmlns:p14="http://schemas.microsoft.com/office/powerpoint/2010/main" val="2767123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8DA2B6-50B3-BD12-1B97-CC8BA00C9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332C6-940A-8F85-698E-79733FE59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7" y="0"/>
            <a:ext cx="11272881" cy="1326321"/>
          </a:xfrm>
        </p:spPr>
        <p:txBody>
          <a:bodyPr/>
          <a:lstStyle/>
          <a:p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Sơ đồ tuần tự cho các nghiệp vụ thường xuyên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ECF786-101A-BFF8-A5AE-6CB2F0FB2ED5}"/>
              </a:ext>
            </a:extLst>
          </p:cNvPr>
          <p:cNvSpPr txBox="1"/>
          <p:nvPr/>
        </p:nvSpPr>
        <p:spPr>
          <a:xfrm>
            <a:off x="188090" y="1141655"/>
            <a:ext cx="60940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Sơ</a:t>
            </a:r>
            <a:r>
              <a:rPr lang="en-GB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2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đồ</a:t>
            </a:r>
            <a:r>
              <a:rPr lang="en-GB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2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nghiệp</a:t>
            </a:r>
            <a:r>
              <a:rPr lang="en-GB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2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vụ</a:t>
            </a:r>
            <a:r>
              <a:rPr lang="en-GB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2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xin</a:t>
            </a:r>
            <a:r>
              <a:rPr lang="en-GB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2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báo</a:t>
            </a:r>
            <a:r>
              <a:rPr lang="en-GB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2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giá</a:t>
            </a:r>
            <a:endParaRPr lang="vi-VN" sz="40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6147" name="Picture 1">
            <a:extLst>
              <a:ext uri="{FF2B5EF4-FFF2-40B4-BE49-F238E27FC236}">
                <a16:creationId xmlns:a16="http://schemas.microsoft.com/office/drawing/2014/main" id="{CD56D079-1ADB-7517-6C80-2D1C4915F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023" y="1881861"/>
            <a:ext cx="7538977" cy="4976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2493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09A2C-02F4-BD50-32D1-0F2FC9237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B3BBB-0ACB-8171-2300-D72558085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7" y="0"/>
            <a:ext cx="11272881" cy="1326321"/>
          </a:xfrm>
        </p:spPr>
        <p:txBody>
          <a:bodyPr/>
          <a:lstStyle/>
          <a:p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Sơ đồ tuần tự cho các nghiệp vụ thường xuyên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A112F5-13C8-253C-6078-7D42F9F71DAD}"/>
              </a:ext>
            </a:extLst>
          </p:cNvPr>
          <p:cNvSpPr txBox="1"/>
          <p:nvPr/>
        </p:nvSpPr>
        <p:spPr>
          <a:xfrm>
            <a:off x="188090" y="1141655"/>
            <a:ext cx="60940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Sơ đồ nghiệp vụ xử lí báo giá</a:t>
            </a:r>
            <a:endParaRPr lang="vi-VN" sz="40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7170" name="Picture 1">
            <a:extLst>
              <a:ext uri="{FF2B5EF4-FFF2-40B4-BE49-F238E27FC236}">
                <a16:creationId xmlns:a16="http://schemas.microsoft.com/office/drawing/2014/main" id="{9DE71FE3-3F1E-922E-9344-D3FBC1B5F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0169" y="2164466"/>
            <a:ext cx="9071831" cy="46935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3088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67194-6897-5280-2CAA-A10DA35E0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4FF2C-7735-3111-CE56-61945457B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7" y="0"/>
            <a:ext cx="11272881" cy="1326321"/>
          </a:xfrm>
        </p:spPr>
        <p:txBody>
          <a:bodyPr/>
          <a:lstStyle/>
          <a:p>
            <a:pPr lvl="0"/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triển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khai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trên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Cloud</a:t>
            </a:r>
            <a:endParaRPr lang="vi-VN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0E2143-3BB0-3301-2961-4C613E614E6E}"/>
              </a:ext>
            </a:extLst>
          </p:cNvPr>
          <p:cNvSpPr txBox="1"/>
          <p:nvPr/>
        </p:nvSpPr>
        <p:spPr>
          <a:xfrm>
            <a:off x="188090" y="1141655"/>
            <a:ext cx="60940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Mô hình triển khai trên Cloud</a:t>
            </a:r>
            <a:endParaRPr lang="vi-VN" sz="40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8194" name="Picture 1">
            <a:extLst>
              <a:ext uri="{FF2B5EF4-FFF2-40B4-BE49-F238E27FC236}">
                <a16:creationId xmlns:a16="http://schemas.microsoft.com/office/drawing/2014/main" id="{0A1DD5B7-FF8C-9D98-AF3E-45F82018E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871" y="1948455"/>
            <a:ext cx="10001129" cy="4909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4635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4DB3E-3B64-C3FE-741C-0B90A3269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7CD72-4EA5-FD4D-A7DE-0C63FA495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7" y="0"/>
            <a:ext cx="11272881" cy="1326321"/>
          </a:xfrm>
        </p:spPr>
        <p:txBody>
          <a:bodyPr/>
          <a:lstStyle/>
          <a:p>
            <a:pPr lvl="0"/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TRIỂN KHAI</a:t>
            </a:r>
            <a:endParaRPr lang="vi-VN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831294-8DF0-5AEB-C425-24D621E39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953" y="994605"/>
            <a:ext cx="12192000" cy="20155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D9DCD7-B66A-20FC-BDFD-FF7627474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30" y="3297511"/>
            <a:ext cx="12192000" cy="14144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DB5355-B290-B81B-A02E-B336596432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908513"/>
            <a:ext cx="12192000" cy="190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92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13237B-C277-8A3F-0B1D-35A601F98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54B7F-8A45-D9C3-1C70-414DF1C04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7" y="0"/>
            <a:ext cx="11272881" cy="1326321"/>
          </a:xfrm>
        </p:spPr>
        <p:txBody>
          <a:bodyPr/>
          <a:lstStyle/>
          <a:p>
            <a:pPr lvl="0"/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TRIỂN KHAI</a:t>
            </a:r>
            <a:endParaRPr lang="vi-VN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F6BAED-5A3F-B18C-D147-6605E67A35C4}"/>
              </a:ext>
            </a:extLst>
          </p:cNvPr>
          <p:cNvSpPr txBox="1"/>
          <p:nvPr/>
        </p:nvSpPr>
        <p:spPr>
          <a:xfrm>
            <a:off x="188090" y="1141655"/>
            <a:ext cx="60940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Màn hình đăng nhập/đăng ký</a:t>
            </a:r>
            <a:endParaRPr lang="vi-VN" sz="40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9218" name="Picture 1">
            <a:extLst>
              <a:ext uri="{FF2B5EF4-FFF2-40B4-BE49-F238E27FC236}">
                <a16:creationId xmlns:a16="http://schemas.microsoft.com/office/drawing/2014/main" id="{8D048A19-8240-D9FB-9AE4-8555BB0BF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55999"/>
            <a:ext cx="5844067" cy="3460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1">
            <a:extLst>
              <a:ext uri="{FF2B5EF4-FFF2-40B4-BE49-F238E27FC236}">
                <a16:creationId xmlns:a16="http://schemas.microsoft.com/office/drawing/2014/main" id="{F88DF404-EFC1-F157-9243-4C5F3E49B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034" y="2150279"/>
            <a:ext cx="6047966" cy="3566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0080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1AEA0-ED3C-4528-A931-147A680FF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44EE8-9465-5633-BA4D-1A3C239EC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7" y="0"/>
            <a:ext cx="11272881" cy="1326321"/>
          </a:xfrm>
        </p:spPr>
        <p:txBody>
          <a:bodyPr/>
          <a:lstStyle/>
          <a:p>
            <a:pPr lvl="0"/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TRIỂN KHAI</a:t>
            </a:r>
            <a:endParaRPr lang="vi-VN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664025-CD61-7163-9DA9-7499889D9827}"/>
              </a:ext>
            </a:extLst>
          </p:cNvPr>
          <p:cNvSpPr txBox="1"/>
          <p:nvPr/>
        </p:nvSpPr>
        <p:spPr>
          <a:xfrm>
            <a:off x="188090" y="1141655"/>
            <a:ext cx="60940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Màn hình đặt đơn hàng</a:t>
            </a:r>
            <a:endParaRPr lang="vi-VN" sz="40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57E625-4491-A957-DEEC-0E54A5250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216" y="1664875"/>
            <a:ext cx="7848784" cy="522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95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87067-935E-E5AB-A5F0-444C8048B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ADD7-A493-2681-E14E-791695113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2050" y="-208344"/>
            <a:ext cx="2770187" cy="1326321"/>
          </a:xfrm>
        </p:spPr>
        <p:txBody>
          <a:bodyPr/>
          <a:lstStyle/>
          <a:p>
            <a:pPr lvl="0"/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TRIỂN KHAI</a:t>
            </a:r>
            <a:endParaRPr lang="vi-VN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DB61D5-77DF-57BF-2EAE-90F5E8EE3313}"/>
              </a:ext>
            </a:extLst>
          </p:cNvPr>
          <p:cNvSpPr txBox="1"/>
          <p:nvPr/>
        </p:nvSpPr>
        <p:spPr>
          <a:xfrm>
            <a:off x="2578137" y="162428"/>
            <a:ext cx="85159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32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Màn hình quản lý người dùng</a:t>
            </a:r>
            <a:endParaRPr lang="vi-VN" sz="4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1266" name="Picture 1">
            <a:extLst>
              <a:ext uri="{FF2B5EF4-FFF2-40B4-BE49-F238E27FC236}">
                <a16:creationId xmlns:a16="http://schemas.microsoft.com/office/drawing/2014/main" id="{1C0A6F01-87F9-5E77-E1D2-8D10A7FC3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077" y="1018826"/>
            <a:ext cx="11072404" cy="5676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0963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FD2E8-2473-F89A-1442-D9C6BDEB6B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4">
            <a:extLst>
              <a:ext uri="{FF2B5EF4-FFF2-40B4-BE49-F238E27FC236}">
                <a16:creationId xmlns:a16="http://schemas.microsoft.com/office/drawing/2014/main" id="{FCF9EC5F-8772-4692-1BB3-09359D11B61A}"/>
              </a:ext>
            </a:extLst>
          </p:cNvPr>
          <p:cNvSpPr txBox="1"/>
          <p:nvPr/>
        </p:nvSpPr>
        <p:spPr>
          <a:xfrm>
            <a:off x="2009840" y="508786"/>
            <a:ext cx="3858526" cy="4329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96"/>
              </a:lnSpc>
              <a:spcBef>
                <a:spcPct val="0"/>
              </a:spcBef>
            </a:pPr>
            <a:r>
              <a:rPr lang="en-US" sz="2640" b="1" dirty="0" err="1">
                <a:solidFill>
                  <a:srgbClr val="F8F8F8"/>
                </a:solidFill>
                <a:latin typeface="Arial" panose="020B0604020202020204" pitchFamily="34" charset="0"/>
                <a:ea typeface="Asap Bold"/>
                <a:cs typeface="Arial" panose="020B0604020202020204" pitchFamily="34" charset="0"/>
                <a:sym typeface="Asap Bold"/>
              </a:rPr>
              <a:t>Đại</a:t>
            </a:r>
            <a:r>
              <a:rPr lang="en-US" sz="2640" b="1" dirty="0">
                <a:solidFill>
                  <a:srgbClr val="F8F8F8"/>
                </a:solidFill>
                <a:latin typeface="Arial" panose="020B0604020202020204" pitchFamily="34" charset="0"/>
                <a:ea typeface="Asap Bold"/>
                <a:cs typeface="Arial" panose="020B0604020202020204" pitchFamily="34" charset="0"/>
                <a:sym typeface="Asap Bold"/>
              </a:rPr>
              <a:t> </a:t>
            </a:r>
            <a:r>
              <a:rPr lang="en-US" sz="2640" b="1" dirty="0" err="1">
                <a:solidFill>
                  <a:srgbClr val="F8F8F8"/>
                </a:solidFill>
                <a:latin typeface="Arial" panose="020B0604020202020204" pitchFamily="34" charset="0"/>
                <a:ea typeface="Asap Bold"/>
                <a:cs typeface="Arial" panose="020B0604020202020204" pitchFamily="34" charset="0"/>
                <a:sym typeface="Asap Bold"/>
              </a:rPr>
              <a:t>học</a:t>
            </a:r>
            <a:r>
              <a:rPr lang="en-US" sz="2640" b="1" dirty="0">
                <a:solidFill>
                  <a:srgbClr val="F8F8F8"/>
                </a:solidFill>
                <a:latin typeface="Arial" panose="020B0604020202020204" pitchFamily="34" charset="0"/>
                <a:ea typeface="Asap Bold"/>
                <a:cs typeface="Arial" panose="020B0604020202020204" pitchFamily="34" charset="0"/>
                <a:sym typeface="Asap Bold"/>
              </a:rPr>
              <a:t> Bình Dương</a:t>
            </a:r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19AF81AA-F736-7CFB-ECD5-E4A09EFE4A0B}"/>
              </a:ext>
            </a:extLst>
          </p:cNvPr>
          <p:cNvSpPr/>
          <p:nvPr/>
        </p:nvSpPr>
        <p:spPr>
          <a:xfrm>
            <a:off x="0" y="-7399"/>
            <a:ext cx="1693457" cy="1693457"/>
          </a:xfrm>
          <a:custGeom>
            <a:avLst/>
            <a:gdLst/>
            <a:ahLst/>
            <a:cxnLst/>
            <a:rect l="l" t="t" r="r" b="b"/>
            <a:pathLst>
              <a:path w="2116821" h="2116821">
                <a:moveTo>
                  <a:pt x="0" y="0"/>
                </a:moveTo>
                <a:lnTo>
                  <a:pt x="2116822" y="0"/>
                </a:lnTo>
                <a:lnTo>
                  <a:pt x="2116822" y="2116821"/>
                </a:lnTo>
                <a:lnTo>
                  <a:pt x="0" y="21168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44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C5E5E059-9F3C-86FC-7D02-B59DB41B1550}"/>
              </a:ext>
            </a:extLst>
          </p:cNvPr>
          <p:cNvSpPr txBox="1"/>
          <p:nvPr/>
        </p:nvSpPr>
        <p:spPr>
          <a:xfrm>
            <a:off x="237274" y="2456726"/>
            <a:ext cx="11717451" cy="12226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646"/>
              </a:lnSpc>
            </a:pPr>
            <a:r>
              <a:rPr lang="en-US" sz="5400" b="1" dirty="0">
                <a:solidFill>
                  <a:srgbClr val="F8F8F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bin Bold"/>
              </a:rPr>
              <a:t>CẢM ƠN THẦY CÔ ĐÃ LẮNG NGHE</a:t>
            </a:r>
          </a:p>
        </p:txBody>
      </p:sp>
    </p:spTree>
    <p:extLst>
      <p:ext uri="{BB962C8B-B14F-4D97-AF65-F5344CB8AC3E}">
        <p14:creationId xmlns:p14="http://schemas.microsoft.com/office/powerpoint/2010/main" val="747676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8BEA-F042-6BDE-3B6E-EBFE7CF67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tả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bài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toán</a:t>
            </a:r>
            <a:endParaRPr lang="vi-V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2D292-E5E3-1786-0FA4-FE0FEA9178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96098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vi-VN" sz="2200" b="1" dirty="0"/>
              <a:t>Hệ thống quản lý đặt hàng, báo giá và hợp đồng</a:t>
            </a:r>
            <a:r>
              <a:rPr lang="vi-VN" sz="2200" dirty="0"/>
              <a:t> phục vụ cả khách hàng và nhân viên sale. Hệ thống gồm các chức năng: quản lý sản phẩm, đơn hàng, báo giá, hợp đồng và các nghiệp vụ đăng ký, đăng nhập, quên mật khẩu.</a:t>
            </a:r>
          </a:p>
          <a:p>
            <a:r>
              <a:rPr lang="vi-VN" sz="2200" b="1" dirty="0"/>
              <a:t>Quy trình chính:</a:t>
            </a:r>
            <a:endParaRPr lang="vi-VN" sz="2200" dirty="0"/>
          </a:p>
          <a:p>
            <a:r>
              <a:rPr lang="vi-VN" sz="2200" b="1" dirty="0"/>
              <a:t>Khách hàng</a:t>
            </a:r>
            <a:r>
              <a:rPr lang="vi-VN" sz="2200" dirty="0"/>
              <a:t> tạo đơn hàng trên hệ thống.</a:t>
            </a:r>
          </a:p>
          <a:p>
            <a:r>
              <a:rPr lang="vi-VN" sz="2200" b="1" dirty="0"/>
              <a:t>Nhân viên sale</a:t>
            </a:r>
            <a:r>
              <a:rPr lang="vi-VN" sz="2200" dirty="0"/>
              <a:t> tiếp nhận, áp dụng khuyến mãi, hệ thống tự động tính giá sau chiết khấu theo cấp khách hàng → cập nhật trạng thái "Đã báo giá".</a:t>
            </a:r>
          </a:p>
          <a:p>
            <a:r>
              <a:rPr lang="vi-VN" sz="2200" b="1" dirty="0"/>
              <a:t>Khách hàng</a:t>
            </a:r>
            <a:r>
              <a:rPr lang="vi-VN" sz="2200" dirty="0"/>
              <a:t> kiểm tra và xác nhận báo giá.</a:t>
            </a:r>
          </a:p>
          <a:p>
            <a:r>
              <a:rPr lang="vi-VN" sz="2200" dirty="0"/>
              <a:t>Hệ thống gửi </a:t>
            </a:r>
            <a:r>
              <a:rPr lang="vi-VN" sz="2200" b="1" dirty="0"/>
              <a:t>hợp đồng</a:t>
            </a:r>
            <a:r>
              <a:rPr lang="vi-VN" sz="2200" dirty="0"/>
              <a:t> để khách hàng xem và phản hồi.</a:t>
            </a:r>
          </a:p>
        </p:txBody>
      </p:sp>
    </p:spTree>
    <p:extLst>
      <p:ext uri="{BB962C8B-B14F-4D97-AF65-F5344CB8AC3E}">
        <p14:creationId xmlns:p14="http://schemas.microsoft.com/office/powerpoint/2010/main" val="1369785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1F0FD-EF05-1A26-2937-A8E021496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8E853-2C2A-3173-5907-79C450FC2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544" y="-293225"/>
            <a:ext cx="10353761" cy="1326321"/>
          </a:xfrm>
        </p:spPr>
        <p:txBody>
          <a:bodyPr/>
          <a:lstStyle/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phi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endParaRPr lang="vi-V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281440-E8AA-F26A-5419-D4FD956FFC16}"/>
              </a:ext>
            </a:extLst>
          </p:cNvPr>
          <p:cNvSpPr txBox="1"/>
          <p:nvPr/>
        </p:nvSpPr>
        <p:spPr>
          <a:xfrm>
            <a:off x="860386" y="674281"/>
            <a:ext cx="10845528" cy="6075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20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Chức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năng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chính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Quản </a:t>
            </a:r>
            <a:r>
              <a:rPr lang="en-US" sz="20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lý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người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dùng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vi-VN" sz="20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Đăng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ký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đăng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nhập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đăng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xuất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cho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cả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khách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admin/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nhân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viên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).</a:t>
            </a:r>
            <a:endParaRPr lang="vi-VN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Chức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quên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mật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khẩu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(qua email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hoặc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OTP).</a:t>
            </a:r>
            <a:endParaRPr lang="vi-VN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Phân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quyền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người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dùng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khách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nhân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viên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sale,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quản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lý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).</a:t>
            </a:r>
            <a:endParaRPr lang="vi-VN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Quản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lý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sản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phẩm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vi-VN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Thêm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sửa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xóa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tìm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kiếm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sản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phẩm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vi-VN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Quản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lý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tồn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kho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giá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bán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vi-VN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Quản </a:t>
            </a:r>
            <a:r>
              <a:rPr lang="en-US" sz="20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lý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đơn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hàng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vi-VN" sz="20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Khách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tạo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đơn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từ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danh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sách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sản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phẩm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vi-VN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Nhân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viên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sale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tiếp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nhận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đơn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xử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lý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đơn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vi-VN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Cập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nhật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trạng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thái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đơn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qua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từng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giai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đoạn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"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Chờ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báo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giá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 → "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Đã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báo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giá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 → "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Chờ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xác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nhận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 → "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Đã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xác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nhận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".</a:t>
            </a:r>
            <a:endParaRPr lang="vi-VN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672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728B6-45C1-1018-BA68-39CD086DD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A2B7C-25FB-91AB-E60C-2647EECCF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544" y="-293225"/>
            <a:ext cx="10353761" cy="1326321"/>
          </a:xfrm>
        </p:spPr>
        <p:txBody>
          <a:bodyPr/>
          <a:lstStyle/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phi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endParaRPr lang="vi-V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CEBC6E-61F2-AD9C-829A-3E4ACF6141D4}"/>
              </a:ext>
            </a:extLst>
          </p:cNvPr>
          <p:cNvSpPr txBox="1"/>
          <p:nvPr/>
        </p:nvSpPr>
        <p:spPr>
          <a:xfrm>
            <a:off x="559444" y="497256"/>
            <a:ext cx="11547674" cy="6376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1000"/>
              </a:spcAft>
              <a:buNone/>
            </a:pPr>
            <a:r>
              <a:rPr lang="en-US" sz="20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Phi </a:t>
            </a:r>
            <a:r>
              <a:rPr lang="en-US" sz="20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chức</a:t>
            </a:r>
            <a:r>
              <a:rPr lang="en-US" sz="20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năng</a:t>
            </a:r>
            <a:r>
              <a:rPr lang="en-US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Bảo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mật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JWT/Token.</a:t>
            </a:r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Mã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mật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khẩu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nhạy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cảm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Hiệu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Đảm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bảo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đồng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đơn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Caching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phẩm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giảm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Khả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mở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rộng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microservices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dễ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mở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rộng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tích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Khả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cao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(High Availability):</a:t>
            </a:r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Tự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khôi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phục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lỗi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dự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phòng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backup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kỳ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Khả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tích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Tích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dịch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vụ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email, OTP,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nền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tảng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đồng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điện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tử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vi-V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spcAft>
                <a:spcPts val="1000"/>
              </a:spcAft>
              <a:buNone/>
            </a:pPr>
            <a:endParaRPr lang="vi-VN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935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2E90A-AB9B-67CF-5406-58C1C1A76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CEFD4-FCBC-D331-EA63-8949F5215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544" y="-293225"/>
            <a:ext cx="10353761" cy="1326321"/>
          </a:xfrm>
        </p:spPr>
        <p:txBody>
          <a:bodyPr/>
          <a:lstStyle/>
          <a:p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tả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nghệ</a:t>
            </a:r>
            <a:endParaRPr lang="vi-V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C0F1F44-AFD5-E701-A47B-2333E99115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039427"/>
              </p:ext>
            </p:extLst>
          </p:nvPr>
        </p:nvGraphicFramePr>
        <p:xfrm>
          <a:off x="1167544" y="905774"/>
          <a:ext cx="10580759" cy="5784393"/>
        </p:xfrm>
        <a:graphic>
          <a:graphicData uri="http://schemas.openxmlformats.org/drawingml/2006/table">
            <a:tbl>
              <a:tblPr firstRow="1" firstCol="1" bandRow="1">
                <a:tableStyleId>{EB344D84-9AFB-497E-A393-DC336BA19D2E}</a:tableStyleId>
              </a:tblPr>
              <a:tblGrid>
                <a:gridCol w="3912152">
                  <a:extLst>
                    <a:ext uri="{9D8B030D-6E8A-4147-A177-3AD203B41FA5}">
                      <a16:colId xmlns:a16="http://schemas.microsoft.com/office/drawing/2014/main" val="3777192315"/>
                    </a:ext>
                  </a:extLst>
                </a:gridCol>
                <a:gridCol w="6668607">
                  <a:extLst>
                    <a:ext uri="{9D8B030D-6E8A-4147-A177-3AD203B41FA5}">
                      <a16:colId xmlns:a16="http://schemas.microsoft.com/office/drawing/2014/main" val="3392644621"/>
                    </a:ext>
                  </a:extLst>
                </a:gridCol>
              </a:tblGrid>
              <a:tr h="98670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Thành </a:t>
                      </a:r>
                      <a:r>
                        <a:rPr lang="en-US" sz="25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phần</a:t>
                      </a:r>
                      <a:r>
                        <a:rPr lang="en-US" sz="25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5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hệ</a:t>
                      </a:r>
                      <a:r>
                        <a:rPr lang="en-US" sz="25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5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thống</a:t>
                      </a:r>
                      <a:endParaRPr lang="vi-VN" sz="25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Công nghệ sử dụng</a:t>
                      </a:r>
                      <a:endParaRPr lang="vi-VN" sz="25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258195112"/>
                  </a:ext>
                </a:extLst>
              </a:tr>
              <a:tr h="7129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Frontend</a:t>
                      </a:r>
                      <a:endParaRPr lang="vi-VN" sz="25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React JS</a:t>
                      </a:r>
                      <a:endParaRPr lang="vi-VN" sz="25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531276747"/>
                  </a:ext>
                </a:extLst>
              </a:tr>
              <a:tr h="7129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Backend</a:t>
                      </a:r>
                      <a:endParaRPr lang="vi-VN" sz="25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Node.js</a:t>
                      </a:r>
                      <a:endParaRPr lang="vi-VN" sz="25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987740960"/>
                  </a:ext>
                </a:extLst>
              </a:tr>
              <a:tr h="7129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Cơ sở dữ liệu</a:t>
                      </a:r>
                      <a:endParaRPr lang="vi-VN" sz="25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MySQL</a:t>
                      </a:r>
                      <a:endParaRPr lang="vi-VN" sz="25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490744888"/>
                  </a:ext>
                </a:extLst>
              </a:tr>
              <a:tr h="98670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Xác thực bảo mật</a:t>
                      </a:r>
                      <a:endParaRPr lang="vi-VN" sz="25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JWT (JSON Web Token), BCrypt cho hash mật khẩu</a:t>
                      </a:r>
                      <a:endParaRPr lang="vi-VN" sz="25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037470322"/>
                  </a:ext>
                </a:extLst>
              </a:tr>
              <a:tr h="68512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Gửi email/OTP</a:t>
                      </a:r>
                      <a:endParaRPr lang="vi-VN" sz="25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SMTP</a:t>
                      </a:r>
                      <a:endParaRPr lang="vi-VN" sz="25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665686185"/>
                  </a:ext>
                </a:extLst>
              </a:tr>
              <a:tr h="98716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Hệ thống Microservices </a:t>
                      </a:r>
                      <a:endParaRPr lang="vi-VN" sz="25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25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Docker</a:t>
                      </a:r>
                      <a:endParaRPr lang="vi-VN" sz="25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90124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35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7C27C-5F58-C21E-3FF0-2F898F062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0E78D-C63B-71E0-0938-C14D98C70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-142755"/>
            <a:ext cx="10353761" cy="1326321"/>
          </a:xfrm>
        </p:spPr>
        <p:txBody>
          <a:bodyPr/>
          <a:lstStyle/>
          <a:p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Khái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niệm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nghệ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dụng</a:t>
            </a:r>
            <a:endParaRPr lang="vi-V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B9CDB25-E360-6DA6-07EE-4C78E2A75E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163058"/>
              </p:ext>
            </p:extLst>
          </p:nvPr>
        </p:nvGraphicFramePr>
        <p:xfrm>
          <a:off x="798652" y="1729690"/>
          <a:ext cx="10984375" cy="4046076"/>
        </p:xfrm>
        <a:graphic>
          <a:graphicData uri="http://schemas.openxmlformats.org/drawingml/2006/table">
            <a:tbl>
              <a:tblPr/>
              <a:tblGrid>
                <a:gridCol w="1539212">
                  <a:extLst>
                    <a:ext uri="{9D8B030D-6E8A-4147-A177-3AD203B41FA5}">
                      <a16:colId xmlns:a16="http://schemas.microsoft.com/office/drawing/2014/main" val="3460349828"/>
                    </a:ext>
                  </a:extLst>
                </a:gridCol>
                <a:gridCol w="9445163">
                  <a:extLst>
                    <a:ext uri="{9D8B030D-6E8A-4147-A177-3AD203B41FA5}">
                      <a16:colId xmlns:a16="http://schemas.microsoft.com/office/drawing/2014/main" val="41297517"/>
                    </a:ext>
                  </a:extLst>
                </a:gridCol>
              </a:tblGrid>
              <a:tr h="462409">
                <a:tc>
                  <a:txBody>
                    <a:bodyPr/>
                    <a:lstStyle/>
                    <a:p>
                      <a:r>
                        <a:rPr lang="vi-VN" sz="1800" b="1"/>
                        <a:t>Công nghệ</a:t>
                      </a:r>
                      <a:endParaRPr lang="vi-VN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vi-VN" sz="1800" b="1" dirty="0"/>
                        <a:t>Khái niệm ngắn gọn</a:t>
                      </a:r>
                      <a:endParaRPr lang="vi-VN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1701643"/>
                  </a:ext>
                </a:extLst>
              </a:tr>
              <a:tr h="809215">
                <a:tc>
                  <a:txBody>
                    <a:bodyPr/>
                    <a:lstStyle/>
                    <a:p>
                      <a:r>
                        <a:rPr lang="vi-VN" sz="1800" b="1"/>
                        <a:t>ReactJS</a:t>
                      </a:r>
                      <a:endParaRPr lang="vi-VN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vi-VN" sz="1800" dirty="0"/>
                        <a:t>Thư viện JavaScript giúp xây dựng giao diện web tương tác, tối ưu trải nghiệm người dùng.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9843580"/>
                  </a:ext>
                </a:extLst>
              </a:tr>
              <a:tr h="809215">
                <a:tc>
                  <a:txBody>
                    <a:bodyPr/>
                    <a:lstStyle/>
                    <a:p>
                      <a:r>
                        <a:rPr lang="vi-VN" sz="1800" b="1"/>
                        <a:t>Node.js</a:t>
                      </a:r>
                      <a:endParaRPr lang="vi-VN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vi-VN" sz="1800" dirty="0"/>
                        <a:t>Nền tảng chạy JavaScript phía server, dùng để xây dựng API và xử lý nghiệp vụ backend.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4626083"/>
                  </a:ext>
                </a:extLst>
              </a:tr>
              <a:tr h="809215">
                <a:tc>
                  <a:txBody>
                    <a:bodyPr/>
                    <a:lstStyle/>
                    <a:p>
                      <a:r>
                        <a:rPr lang="vi-VN" sz="1800" b="1"/>
                        <a:t>MySQL</a:t>
                      </a:r>
                      <a:endParaRPr lang="vi-VN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vi-VN" sz="1800"/>
                        <a:t>Hệ quản trị cơ sở dữ liệu quan hệ (RDBMS) phổ biến, lưu trữ dữ liệu có cấu trúc.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2391182"/>
                  </a:ext>
                </a:extLst>
              </a:tr>
              <a:tr h="1156022">
                <a:tc>
                  <a:txBody>
                    <a:bodyPr/>
                    <a:lstStyle/>
                    <a:p>
                      <a:r>
                        <a:rPr lang="vi-VN" sz="1800" b="1"/>
                        <a:t>Docker</a:t>
                      </a:r>
                      <a:endParaRPr lang="vi-VN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vi-VN" sz="1800" dirty="0"/>
                        <a:t>Nền tảng đóng gói ứng dụng vào container, giúp triển khai dễ dàng, đồng bộ trên nhiều môi trường.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49508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8569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2C7C0-F498-FC77-1718-312FB8FE7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87955-DF6E-47B0-DAA5-AF0044E44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544" y="-293225"/>
            <a:ext cx="10353761" cy="1326321"/>
          </a:xfrm>
        </p:spPr>
        <p:txBody>
          <a:bodyPr/>
          <a:lstStyle/>
          <a:p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Sơ đồ usecase tổng quát</a:t>
            </a:r>
          </a:p>
        </p:txBody>
      </p:sp>
      <p:pic>
        <p:nvPicPr>
          <p:cNvPr id="3074" name="Picture 1">
            <a:extLst>
              <a:ext uri="{FF2B5EF4-FFF2-40B4-BE49-F238E27FC236}">
                <a16:creationId xmlns:a16="http://schemas.microsoft.com/office/drawing/2014/main" id="{5ECC374A-7266-2DA3-C1D8-CDFC5468D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109" y="601429"/>
            <a:ext cx="8102279" cy="6084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5175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67D9A-1B62-D14E-F38B-9BE20A1DC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B86E0-0D69-79C0-91F0-91760AADA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544" y="-293225"/>
            <a:ext cx="10353761" cy="1326321"/>
          </a:xfrm>
        </p:spPr>
        <p:txBody>
          <a:bodyPr/>
          <a:lstStyle/>
          <a:p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Sơ đồ phân tích sở dữ liệu</a:t>
            </a:r>
          </a:p>
        </p:txBody>
      </p:sp>
      <p:pic>
        <p:nvPicPr>
          <p:cNvPr id="4098" name="Picture 1">
            <a:extLst>
              <a:ext uri="{FF2B5EF4-FFF2-40B4-BE49-F238E27FC236}">
                <a16:creationId xmlns:a16="http://schemas.microsoft.com/office/drawing/2014/main" id="{DDDE4E43-A2F9-975F-F4F4-07F46A239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611" y="709005"/>
            <a:ext cx="10968778" cy="5795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3043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05CBF3-AD5F-975F-BBDC-30F8F6A8A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65FC8-3AF7-A16B-041F-9AA805216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37" y="0"/>
            <a:ext cx="11272881" cy="1326321"/>
          </a:xfrm>
        </p:spPr>
        <p:txBody>
          <a:bodyPr/>
          <a:lstStyle/>
          <a:p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Sơ đồ tuần tự cho các nghiệp vụ thường xuyên</a:t>
            </a:r>
          </a:p>
        </p:txBody>
      </p:sp>
      <p:pic>
        <p:nvPicPr>
          <p:cNvPr id="5122" name="Picture 1">
            <a:extLst>
              <a:ext uri="{FF2B5EF4-FFF2-40B4-BE49-F238E27FC236}">
                <a16:creationId xmlns:a16="http://schemas.microsoft.com/office/drawing/2014/main" id="{50189552-2EB7-2D7F-E7E2-EBE4F2A25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4451" y="1858298"/>
            <a:ext cx="8428134" cy="4999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97ADF2-CE93-2AFD-1D34-05243C252539}"/>
              </a:ext>
            </a:extLst>
          </p:cNvPr>
          <p:cNvSpPr txBox="1"/>
          <p:nvPr/>
        </p:nvSpPr>
        <p:spPr>
          <a:xfrm>
            <a:off x="188090" y="1141655"/>
            <a:ext cx="60940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Sơ</a:t>
            </a:r>
            <a:r>
              <a:rPr lang="en-GB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GB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đồ</a:t>
            </a:r>
            <a:r>
              <a:rPr lang="en-GB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GB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nghiệp</a:t>
            </a:r>
            <a:r>
              <a:rPr lang="en-GB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GB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vụ</a:t>
            </a:r>
            <a:r>
              <a:rPr lang="en-GB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GB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đăng</a:t>
            </a:r>
            <a:r>
              <a:rPr lang="en-GB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GB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nhập</a:t>
            </a:r>
            <a:endParaRPr lang="vi-VN" sz="2800" dirty="0"/>
          </a:p>
        </p:txBody>
      </p:sp>
    </p:spTree>
    <p:extLst>
      <p:ext uri="{BB962C8B-B14F-4D97-AF65-F5344CB8AC3E}">
        <p14:creationId xmlns:p14="http://schemas.microsoft.com/office/powerpoint/2010/main" val="30064559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48</TotalTime>
  <Words>714</Words>
  <Application>Microsoft Office PowerPoint</Application>
  <PresentationFormat>Widescreen</PresentationFormat>
  <Paragraphs>96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Bookman Old Style</vt:lpstr>
      <vt:lpstr>Calibri</vt:lpstr>
      <vt:lpstr>Rockwell</vt:lpstr>
      <vt:lpstr>Times New Roman</vt:lpstr>
      <vt:lpstr>Damask</vt:lpstr>
      <vt:lpstr>PowerPoint Presentation</vt:lpstr>
      <vt:lpstr>Mô tả bài toán</vt:lpstr>
      <vt:lpstr>Chức năng và phi chức năng</vt:lpstr>
      <vt:lpstr>Chức năng và phi chức năng</vt:lpstr>
      <vt:lpstr>Mô tả các công nghệ</vt:lpstr>
      <vt:lpstr>Khái niệm các công nghệ sử dụng</vt:lpstr>
      <vt:lpstr>Sơ đồ usecase tổng quát</vt:lpstr>
      <vt:lpstr>Sơ đồ phân tích sở dữ liệu</vt:lpstr>
      <vt:lpstr>Sơ đồ tuần tự cho các nghiệp vụ thường xuyên</vt:lpstr>
      <vt:lpstr>Sơ đồ tuần tự cho các nghiệp vụ thường xuyên</vt:lpstr>
      <vt:lpstr>Sơ đồ tuần tự cho các nghiệp vụ thường xuyên</vt:lpstr>
      <vt:lpstr>Mô hình triển khai trên Cloud</vt:lpstr>
      <vt:lpstr>TRIỂN KHAI</vt:lpstr>
      <vt:lpstr>TRIỂN KHAI</vt:lpstr>
      <vt:lpstr>TRIỂN KHAI</vt:lpstr>
      <vt:lpstr>TRIỂN KHAI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Dao Tram</dc:creator>
  <cp:lastModifiedBy>Dao Tram</cp:lastModifiedBy>
  <cp:revision>1</cp:revision>
  <dcterms:created xsi:type="dcterms:W3CDTF">2025-05-13T12:10:04Z</dcterms:created>
  <dcterms:modified xsi:type="dcterms:W3CDTF">2025-05-13T12:58:54Z</dcterms:modified>
</cp:coreProperties>
</file>

<file path=docProps/thumbnail.jpeg>
</file>